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394" r:id="rId3"/>
    <p:sldId id="395" r:id="rId4"/>
    <p:sldId id="396" r:id="rId5"/>
    <p:sldId id="397" r:id="rId6"/>
    <p:sldId id="398" r:id="rId7"/>
    <p:sldId id="399" r:id="rId8"/>
    <p:sldId id="449" r:id="rId9"/>
    <p:sldId id="400" r:id="rId10"/>
    <p:sldId id="440" r:id="rId11"/>
    <p:sldId id="401" r:id="rId12"/>
    <p:sldId id="402" r:id="rId13"/>
    <p:sldId id="403" r:id="rId14"/>
    <p:sldId id="404" r:id="rId15"/>
    <p:sldId id="405" r:id="rId16"/>
    <p:sldId id="408" r:id="rId17"/>
    <p:sldId id="409" r:id="rId18"/>
    <p:sldId id="410" r:id="rId19"/>
    <p:sldId id="414" r:id="rId20"/>
    <p:sldId id="415" r:id="rId21"/>
    <p:sldId id="411" r:id="rId22"/>
    <p:sldId id="422" r:id="rId23"/>
    <p:sldId id="412" r:id="rId24"/>
    <p:sldId id="416" r:id="rId25"/>
    <p:sldId id="417" r:id="rId26"/>
    <p:sldId id="418" r:id="rId27"/>
    <p:sldId id="419" r:id="rId28"/>
    <p:sldId id="420" r:id="rId29"/>
    <p:sldId id="413" r:id="rId30"/>
    <p:sldId id="421" r:id="rId31"/>
    <p:sldId id="423" r:id="rId32"/>
    <p:sldId id="424" r:id="rId33"/>
    <p:sldId id="425" r:id="rId34"/>
    <p:sldId id="426" r:id="rId35"/>
    <p:sldId id="427" r:id="rId36"/>
    <p:sldId id="428" r:id="rId37"/>
    <p:sldId id="42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/>
    <p:restoredTop sz="94648"/>
  </p:normalViewPr>
  <p:slideViewPr>
    <p:cSldViewPr snapToGrid="0" snapToObjects="1">
      <p:cViewPr varScale="1">
        <p:scale>
          <a:sx n="114" d="100"/>
          <a:sy n="114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30BC8-7D1B-0B40-9287-9783555C124C}" type="datetimeFigureOut">
              <a:t>11/24/22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E8CC5-7FA6-814B-862B-2C3B6452588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1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22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20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44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70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9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89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34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19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16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81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33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84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22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09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42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76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056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882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81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42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8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885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243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86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100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258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244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12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0694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84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43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7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94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9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24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940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9EFC-CABF-5A49-B32C-1177CE7B7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7498B-ED35-B14B-B86A-AC639CADB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13E49-AC6A-DA45-A425-57AB0A25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AABF-4D89-3344-AA07-0C43C14C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1E559-AF31-DF48-A464-EF9C75E6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8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C099-729D-DF4A-B638-B983CA3E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D9F35-CCC5-B848-9C93-B8A23CAD2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A12FA-38B0-3445-8711-EC1FB8FF6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058C5-064C-F649-AA34-AFBDD1DCA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1F556-7EE7-484A-AA15-ED867871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63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ABF161-28AD-EF43-B85F-57B1C1EFD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40A1C-303D-6E4B-B48D-83BD99CED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33A18-206F-4145-817B-00F84B1F4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00E5C-AAEA-7246-B552-13D26D9A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B866D-BAFB-284C-B25E-CF89B727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0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8E8B0-49AE-C44E-8A64-6970FEAEB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14C12-535B-0043-87AB-3F3E28BA5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8BB8B-91FE-7140-964D-F59C3ADF6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6BF31-A2D5-D447-81FC-AECE7C8A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781F5-F06D-FE46-AAEE-794AB084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85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365D-B133-924A-AEF3-5BF3FDF36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E5505-0AEB-4248-B933-E3349D0D1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F3D84-3612-484D-8D83-37280E9C6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F7646-5475-0244-86EE-F079ED4B9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B35EF-C70C-024F-9A7B-8159043E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14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95976-BE3A-FB43-BCF0-3D76B631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73728-FA5D-0742-875E-1B8561AD4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C04FF-8A00-5F42-8650-13E138FCB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24297-E5BC-B043-9996-972C5FDD7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11/24/22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18E2B-7D4E-7247-831C-8A0739120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09BC8-C785-1440-9710-42BCE1FEC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3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E561B-DA1A-914E-AB47-032CDAC9E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1CC23-DF64-7645-9E6D-D740E3274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1E38F-E493-DF44-A374-92435967A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6AD304-307D-D74A-9C36-14706A90C1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D06A3-5311-8D4C-B5DC-7F6A229EC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E0668C-04BE-7544-8B01-49464D32F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11/24/22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4E9A81-9B5C-174C-9FA0-C094F539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D020C3-87CE-844F-988F-360ED7BFE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95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455A-D1D8-9C48-BCF2-83A3B1AD3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AC45C-05D1-C244-A5AA-B5A87210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11/24/22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72555-BA33-9D4E-AF26-A0C361BE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31FD2-4D92-6348-BDC2-FAB2685A8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76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8F9D02-7675-3F41-AB2E-1C831A8BE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11/24/22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925518-1EB1-2B4A-8663-7459DC5B3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E58A5-B4EB-D948-A2EF-940B12BE3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97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7C0D-E853-1B4E-8DD4-23A15686A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30FC2-9990-7549-AD7B-A78EA802D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82036-A891-4244-8FEB-544463A6D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3715F-ADEB-E042-AA7C-01C4D9398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11/24/22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D2A65-5F1B-5047-9489-10E8A0B2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51AD5-2676-314D-842F-9A31EB5B2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50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3488-2698-F640-ACAD-D6D9D427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B24FB-5DE6-FB40-A183-D5F72D11E2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F9C42-ABB2-8240-89BF-F19116F47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C1385-9505-3C45-9BD4-F90DA9C81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11/24/22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935D9-163E-424A-9DB5-5780ADD3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FE296-1099-0244-875D-9DB10CF7C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61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F31B89-616C-3F44-98C3-8B0957F2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3383D-C9A0-F34D-9463-3CE874B1A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C3F44-F01C-C849-A7E8-F4D70455ED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32122-33B2-6347-9941-CD64F9907E24}" type="datetimeFigureOut">
              <a:t>11/24/22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8250B-96F1-8C40-8FF9-95D9B9FDA6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B95BD-4456-1F46-8060-B0711E357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4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74302-1FC8-7046-9C18-F760556CA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存储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A5EC8-EDF0-C14A-919D-E700F18334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计算机系统导论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讨论班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@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北京大学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向星雨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10/26/22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761EE-A0AC-604D-B620-E4B9652EE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743" y="249238"/>
            <a:ext cx="1562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5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关于单位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K(kilo), M(mega), G(giga), T(tera): context dependent</a:t>
                </a:r>
              </a:p>
              <a:p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DRAM &amp; SRAM: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zh-CN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Disk &amp; network: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zh-CN" altLang="en-US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720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磁盘读写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B74101-FA8F-7C47-A44E-47AF4B9F8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访问时间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=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b="1">
                <a:latin typeface="DengXian" panose="02010600030101010101" pitchFamily="2" charset="-122"/>
                <a:ea typeface="DengXian" panose="02010600030101010101" pitchFamily="2" charset="-122"/>
              </a:rPr>
              <a:t>寻道时间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+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b="1">
                <a:latin typeface="DengXian" panose="02010600030101010101" pitchFamily="2" charset="-122"/>
                <a:ea typeface="DengXian" panose="02010600030101010101" pitchFamily="2" charset="-122"/>
              </a:rPr>
              <a:t>旋转时间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+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b="1">
                <a:latin typeface="DengXian" panose="02010600030101010101" pitchFamily="2" charset="-122"/>
                <a:ea typeface="DengXian" panose="02010600030101010101" pitchFamily="2" charset="-122"/>
              </a:rPr>
              <a:t>传送时间</a:t>
            </a:r>
            <a:endParaRPr lang="en-US" altLang="zh-CN" b="1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计算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FEC3A-FE50-2245-8122-67E845265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006" y="1690688"/>
            <a:ext cx="6751988" cy="29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53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8" name="图片 4">
            <a:extLst>
              <a:ext uri="{FF2B5EF4-FFF2-40B4-BE49-F238E27FC236}">
                <a16:creationId xmlns:a16="http://schemas.microsoft.com/office/drawing/2014/main" id="{BF8203EF-5A1F-594B-A1CC-F996D32E9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600" cy="2772743"/>
          </a:xfrm>
          <a:prstGeom prst="rect">
            <a:avLst/>
          </a:prstGeom>
        </p:spPr>
      </p:pic>
      <p:pic>
        <p:nvPicPr>
          <p:cNvPr id="10" name="图片 10">
            <a:extLst>
              <a:ext uri="{FF2B5EF4-FFF2-40B4-BE49-F238E27FC236}">
                <a16:creationId xmlns:a16="http://schemas.microsoft.com/office/drawing/2014/main" id="{A9814CCE-45AB-4B4C-A925-0869D2965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60247"/>
            <a:ext cx="8463024" cy="13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8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B5144-5B85-7243-BBAE-585DC5810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0431"/>
            <a:ext cx="8681185" cy="3571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F05C80-74EC-9546-AFCF-AF88A192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33681"/>
            <a:ext cx="8210349" cy="15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8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Bus structure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41F886-A1D2-DA4F-93A3-240463949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8008" y="1597025"/>
            <a:ext cx="7375984" cy="4895850"/>
          </a:xfr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185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访问磁盘：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DMA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7D2E61C-AF84-CF42-B11B-053246877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70489" y="1550302"/>
            <a:ext cx="6651022" cy="480604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2818B4-E20A-9B43-9E5D-A23DC911F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009" y="1561514"/>
            <a:ext cx="6937982" cy="47948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B30C64-CE8D-E242-9A51-346331F53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009" y="1663563"/>
            <a:ext cx="6937981" cy="457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4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固态硬盘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SSD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写比读慢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顺序访问比随机访问快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相比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HDD</a:t>
            </a: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快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耗能低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缺点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有闪存写寿命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比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HDD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贵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755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一个趋势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DRAM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和硬盘性能进步滞后于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CPU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4BDF0-8371-5E49-AA84-BC3FC272E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179" y="2333500"/>
            <a:ext cx="7889641" cy="40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61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局部性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The </a:t>
                </a:r>
                <a:r>
                  <a:rPr lang="en-US" altLang="zh-CN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why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behind </a:t>
                </a:r>
                <a:r>
                  <a:rPr lang="en-US" altLang="zh-CN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caching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and the memory hierarchy</a:t>
                </a:r>
              </a:p>
              <a:p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时间局部性：重复引用相同变量</a:t>
                </a:r>
              </a:p>
              <a:p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空间局部性：步长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𝑘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引用模式，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𝑘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越小空间局部性越好</a:t>
                </a:r>
              </a:p>
              <a:p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指令的空间、时间局部性：循环次数越多、循环体越小越好</a:t>
                </a:r>
              </a:p>
              <a:p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289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56D9596F-919C-D746-85FF-16CA6B066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561058" cy="2344456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CAEB645B-0AEA-7B44-80E1-A6213D27BF4A}"/>
              </a:ext>
            </a:extLst>
          </p:cNvPr>
          <p:cNvSpPr txBox="1"/>
          <p:nvPr/>
        </p:nvSpPr>
        <p:spPr>
          <a:xfrm>
            <a:off x="7906425" y="1690688"/>
            <a:ext cx="380926" cy="51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B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28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存储技术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RAM</a:t>
            </a: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SRAM</a:t>
            </a: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DRAM</a:t>
            </a: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ROM</a:t>
            </a: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HDD</a:t>
            </a: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SSD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39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9" name="图片 4">
            <a:extLst>
              <a:ext uri="{FF2B5EF4-FFF2-40B4-BE49-F238E27FC236}">
                <a16:creationId xmlns:a16="http://schemas.microsoft.com/office/drawing/2014/main" id="{E473CD23-21F4-654C-8CF3-8F15F9779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327708" cy="3971002"/>
          </a:xfrm>
          <a:prstGeom prst="rect">
            <a:avLst/>
          </a:prstGeom>
        </p:spPr>
      </p:pic>
      <p:pic>
        <p:nvPicPr>
          <p:cNvPr id="10" name="图片 6">
            <a:extLst>
              <a:ext uri="{FF2B5EF4-FFF2-40B4-BE49-F238E27FC236}">
                <a16:creationId xmlns:a16="http://schemas.microsoft.com/office/drawing/2014/main" id="{838DCD2D-810C-3B42-AB1A-A1C96823E3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00"/>
          <a:stretch/>
        </p:blipFill>
        <p:spPr>
          <a:xfrm>
            <a:off x="838200" y="5852763"/>
            <a:ext cx="6213109" cy="50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2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The memory hierarchy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00BBF-B919-0E4E-84D5-970256E4D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014" y="1690688"/>
            <a:ext cx="7405972" cy="4794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2BCB93-BFD9-6B41-A7E0-88020CD54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955" y="1690688"/>
            <a:ext cx="9816090" cy="451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4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Intel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core i7 cache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90F40-CF36-0E4B-B584-D3167A5F7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803" y="1435925"/>
            <a:ext cx="6284394" cy="528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93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一些关于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cache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的概念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缓存命中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缓存不命中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冷不命中（强制性不命中）：空的缓存</a:t>
            </a: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冲突不命中：多个对象被映到同一个缓存块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2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抖动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thrashing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容量不命中：工作集大小超过缓存集大小</a:t>
            </a:r>
          </a:p>
          <a:p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Replacing / evicting</a:t>
            </a: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Replacement policy (LRU, random, FIFO, LIFO, LFU, MRU, ...)</a:t>
            </a:r>
          </a:p>
          <a:p>
            <a:pPr lvl="1"/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756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通用高速缓存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8E64A0-A524-214C-9052-D09F4151B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9386" y="1361760"/>
            <a:ext cx="7953227" cy="5131115"/>
          </a:xfr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F95785-0375-DC43-8906-068C4FA02F4C}"/>
              </a:ext>
            </a:extLst>
          </p:cNvPr>
          <p:cNvSpPr txBox="1"/>
          <p:nvPr/>
        </p:nvSpPr>
        <p:spPr>
          <a:xfrm>
            <a:off x="838199" y="5987018"/>
            <a:ext cx="374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为什么以中间的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bit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做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set index?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676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直接映射高速缓存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00259"/>
                <a:ext cx="2892552" cy="462121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E = 1, C = B*S</a:t>
                </a:r>
              </a:p>
              <a:p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组选择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检查 </a:t>
                </a:r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valid bit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匹配 </a:t>
                </a:r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tag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字抽取</a:t>
                </a:r>
                <a:endPara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替换策略</a:t>
                </a:r>
                <a:endPara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冲突不命中与 </a:t>
                </a:r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padding</a:t>
                </a:r>
              </a:p>
              <a:p>
                <a:endPara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00259"/>
                <a:ext cx="2892552" cy="4621215"/>
              </a:xfrm>
              <a:blipFill>
                <a:blip r:embed="rId3"/>
                <a:stretch>
                  <a:fillRect l="-2193" t="-1644" r="-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ACFD9-1A77-B047-BE38-62BAEC60B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207" y="1690689"/>
            <a:ext cx="7300593" cy="425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30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9" name="图片 4">
            <a:extLst>
              <a:ext uri="{FF2B5EF4-FFF2-40B4-BE49-F238E27FC236}">
                <a16:creationId xmlns:a16="http://schemas.microsoft.com/office/drawing/2014/main" id="{80C998FF-EEB8-AA42-8C7A-6EF6AD3CA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115624" cy="2600344"/>
          </a:xfrm>
          <a:prstGeom prst="rect">
            <a:avLst/>
          </a:prstGeom>
        </p:spPr>
      </p:pic>
      <p:pic>
        <p:nvPicPr>
          <p:cNvPr id="10" name="图片 6">
            <a:extLst>
              <a:ext uri="{FF2B5EF4-FFF2-40B4-BE49-F238E27FC236}">
                <a16:creationId xmlns:a16="http://schemas.microsoft.com/office/drawing/2014/main" id="{6F674453-CBEB-C54D-A5F7-8C63DAB5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91032"/>
            <a:ext cx="9934648" cy="235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1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组相联高速缓存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00259"/>
                <a:ext cx="10515600" cy="4621215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组选择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检查 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valid bit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匹配 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tag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字抽取</a:t>
                </a: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00259"/>
                <a:ext cx="10515600" cy="4621215"/>
              </a:xfr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3E063-E302-9D4D-A0F6-A8450B2F2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323" y="1536549"/>
            <a:ext cx="6275832" cy="44102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673AEB-37D4-2E4B-98ED-7C003CD60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919" y="1480048"/>
            <a:ext cx="9692639" cy="452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2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全相联高速缓存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00259"/>
                <a:ext cx="2892552" cy="462121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S = 1, C = B*E</a:t>
                </a:r>
              </a:p>
              <a:p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检查 </a:t>
                </a:r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valid bit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匹配 </a:t>
                </a:r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tag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字抽取</a:t>
                </a:r>
                <a:endPara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endPara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00259"/>
                <a:ext cx="2892552" cy="4621215"/>
              </a:xfrm>
              <a:blipFill>
                <a:blip r:embed="rId3"/>
                <a:stretch>
                  <a:fillRect l="-2193" t="-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0FCC57-0718-FA48-87E7-AA70B5C1A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030" y="1221931"/>
            <a:ext cx="6030659" cy="527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86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关于写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写命中：写回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/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直写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写回：写到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cache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，直到被替换的时候再写到内存，需要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dirty bit</a:t>
            </a: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直写：写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cache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的同时直接写到内存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Hierarchy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下层一般采用写回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写不命中：写分配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/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非写分配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写分配：写内存的同时加载到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cache</a:t>
            </a: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非写分配：只写到内存，不改变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cache</a:t>
            </a:r>
          </a:p>
          <a:p>
            <a:pPr lvl="1"/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常见搭配：写回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–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写分配，直写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–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非写分配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407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RAM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SRAM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与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DRAM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的性质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随机访问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random access</a:t>
            </a: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SRAM: L1, L2, L3 Cache</a:t>
            </a: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DRAM: Memory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61A72-427D-D347-B2CF-95FF7C6C8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532" y="1489668"/>
            <a:ext cx="9322936" cy="193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77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cache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性能影响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命中率、不命中率</a:t>
                </a:r>
              </a:p>
              <a:p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命中时间：</a:t>
                </a:r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L1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约几个周期</a:t>
                </a:r>
              </a:p>
              <a:p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不命中处罚：</a:t>
                </a:r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L1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不命中：数十周期 </a:t>
                </a:r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from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L2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，</a:t>
                </a:r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50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周期 </a:t>
                </a:r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from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L3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，</a:t>
                </a:r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200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周期 </a:t>
                </a:r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from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主存</a:t>
                </a:r>
              </a:p>
              <a:p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cache size: 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大</a:t>
                </a:r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⟹</m:t>
                    </m:r>
                  </m:oMath>
                </a14:m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命中率高、命中时间高</a:t>
                </a:r>
              </a:p>
              <a:p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block size: 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大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⟹</m:t>
                    </m:r>
                  </m:oMath>
                </a14:m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提升空间局部性、降低时间局部性，不命中处罚大</a:t>
                </a:r>
              </a:p>
              <a:p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相联度：高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⟹</m:t>
                    </m:r>
                  </m:oMath>
                </a14:m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降低冲突不命中，增加成本、命中时间、不命中处罚</a:t>
                </a:r>
                <a:endPara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1"/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Hierarchy 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下层的相联度往往更高</a:t>
                </a:r>
                <a:endPara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写策略</a:t>
                </a:r>
                <a:endPara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1"/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直写：</a:t>
                </a:r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write buffer; 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读不命中处罚低</a:t>
                </a:r>
                <a:endPara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1"/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写回：减少访存次数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431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3D0E4912-E265-1D42-8ACD-F1F58915C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72756"/>
            <a:ext cx="10445848" cy="3972797"/>
          </a:xfrm>
          <a:prstGeom prst="rect">
            <a:avLst/>
          </a:prstGeom>
        </p:spPr>
      </p:pic>
      <p:pic>
        <p:nvPicPr>
          <p:cNvPr id="8" name="图片 6">
            <a:extLst>
              <a:ext uri="{FF2B5EF4-FFF2-40B4-BE49-F238E27FC236}">
                <a16:creationId xmlns:a16="http://schemas.microsoft.com/office/drawing/2014/main" id="{B5DF3FE5-1D89-9B43-A044-B1C7CE01AD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264"/>
          <a:stretch/>
        </p:blipFill>
        <p:spPr>
          <a:xfrm>
            <a:off x="838200" y="5597809"/>
            <a:ext cx="1602207" cy="7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3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9" name="图片 4">
            <a:extLst>
              <a:ext uri="{FF2B5EF4-FFF2-40B4-BE49-F238E27FC236}">
                <a16:creationId xmlns:a16="http://schemas.microsoft.com/office/drawing/2014/main" id="{A38E8AFC-6AF3-AC40-8E1C-00DF4B03D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949480" cy="2941287"/>
          </a:xfrm>
          <a:prstGeom prst="rect">
            <a:avLst/>
          </a:prstGeom>
        </p:spPr>
      </p:pic>
      <p:pic>
        <p:nvPicPr>
          <p:cNvPr id="10" name="图片 6">
            <a:extLst>
              <a:ext uri="{FF2B5EF4-FFF2-40B4-BE49-F238E27FC236}">
                <a16:creationId xmlns:a16="http://schemas.microsoft.com/office/drawing/2014/main" id="{7765BEDA-9213-FB47-86AA-09BE118BB4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87"/>
          <a:stretch/>
        </p:blipFill>
        <p:spPr>
          <a:xfrm>
            <a:off x="838200" y="4893249"/>
            <a:ext cx="9258368" cy="120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0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存储器山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93E72CB-C7DA-5C45-ADE4-FD016E401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63746" y="1431306"/>
            <a:ext cx="7264507" cy="5107606"/>
          </a:xfrm>
        </p:spPr>
      </p:pic>
    </p:spTree>
    <p:extLst>
      <p:ext uri="{BB962C8B-B14F-4D97-AF65-F5344CB8AC3E}">
        <p14:creationId xmlns:p14="http://schemas.microsoft.com/office/powerpoint/2010/main" val="3694222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两个截面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58470D-0764-E542-9151-8B72A80C7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7" y="1891604"/>
            <a:ext cx="5391586" cy="3835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F9E19C-729C-E348-B43B-43F2C443B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8523"/>
            <a:ext cx="5602547" cy="37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99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7" name="内容占位符 10">
            <a:extLst>
              <a:ext uri="{FF2B5EF4-FFF2-40B4-BE49-F238E27FC236}">
                <a16:creationId xmlns:a16="http://schemas.microsoft.com/office/drawing/2014/main" id="{D89E1359-6943-2147-BAF2-1E3B23CD9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28423" y="1813097"/>
            <a:ext cx="3167086" cy="438153"/>
          </a:xfrm>
        </p:spPr>
      </p:pic>
      <p:pic>
        <p:nvPicPr>
          <p:cNvPr id="9" name="图片 4">
            <a:extLst>
              <a:ext uri="{FF2B5EF4-FFF2-40B4-BE49-F238E27FC236}">
                <a16:creationId xmlns:a16="http://schemas.microsoft.com/office/drawing/2014/main" id="{CB4C4B2A-ECCE-884B-B52A-0683479FF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2" y="1337871"/>
            <a:ext cx="4837218" cy="3494911"/>
          </a:xfrm>
          <a:prstGeom prst="rect">
            <a:avLst/>
          </a:prstGeom>
        </p:spPr>
      </p:pic>
      <p:pic>
        <p:nvPicPr>
          <p:cNvPr id="10" name="图片 6">
            <a:extLst>
              <a:ext uri="{FF2B5EF4-FFF2-40B4-BE49-F238E27FC236}">
                <a16:creationId xmlns:a16="http://schemas.microsoft.com/office/drawing/2014/main" id="{849CC4AC-D0A4-8048-963A-CC1265926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218" y="2259566"/>
            <a:ext cx="7126797" cy="3260563"/>
          </a:xfrm>
          <a:prstGeom prst="rect">
            <a:avLst/>
          </a:prstGeom>
        </p:spPr>
      </p:pic>
      <p:pic>
        <p:nvPicPr>
          <p:cNvPr id="11" name="图片 8">
            <a:extLst>
              <a:ext uri="{FF2B5EF4-FFF2-40B4-BE49-F238E27FC236}">
                <a16:creationId xmlns:a16="http://schemas.microsoft.com/office/drawing/2014/main" id="{F224BF4B-35FE-6C47-979E-6776AE6F1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130" y="1496563"/>
            <a:ext cx="6967666" cy="3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4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循环重排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7FFC2E-58DE-1A4A-B802-324825E31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072" y="4952123"/>
            <a:ext cx="6556099" cy="1404227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1405DE-F591-2546-A257-687FDF525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5161411" cy="3122479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0D29DC8-ADB7-8345-B278-5D550D5930B8}"/>
              </a:ext>
            </a:extLst>
          </p:cNvPr>
          <p:cNvSpPr txBox="1">
            <a:spLocks/>
          </p:cNvSpPr>
          <p:nvPr/>
        </p:nvSpPr>
        <p:spPr>
          <a:xfrm>
            <a:off x="6530462" y="1825625"/>
            <a:ext cx="48233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Misses per </a:t>
            </a:r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</a:rPr>
              <a:t>iteration?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对于</a:t>
            </a:r>
            <a:r>
              <a:rPr lang="zh-CN" altLang="en-US" b="1" dirty="0">
                <a:latin typeface="DengXian" panose="02010600030101010101" pitchFamily="2" charset="-122"/>
                <a:ea typeface="DengXian" panose="02010600030101010101" pitchFamily="2" charset="-122"/>
              </a:rPr>
              <a:t>内层循环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A miss 0.25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B miss 1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total = 1.25</a:t>
            </a:r>
          </a:p>
        </p:txBody>
      </p:sp>
    </p:spTree>
    <p:extLst>
      <p:ext uri="{BB962C8B-B14F-4D97-AF65-F5344CB8AC3E}">
        <p14:creationId xmlns:p14="http://schemas.microsoft.com/office/powerpoint/2010/main" val="106019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循环重排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7FFC2E-58DE-1A4A-B802-324825E31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072" y="4952123"/>
            <a:ext cx="6556099" cy="1404227"/>
          </a:xfr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0D29DC8-ADB7-8345-B278-5D550D5930B8}"/>
              </a:ext>
            </a:extLst>
          </p:cNvPr>
          <p:cNvSpPr txBox="1">
            <a:spLocks/>
          </p:cNvSpPr>
          <p:nvPr/>
        </p:nvSpPr>
        <p:spPr>
          <a:xfrm>
            <a:off x="6530462" y="1825625"/>
            <a:ext cx="48233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Misses per </a:t>
            </a:r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</a:rPr>
              <a:t>iteration?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对于</a:t>
            </a:r>
            <a:r>
              <a:rPr lang="zh-CN" altLang="en-US" b="1" dirty="0">
                <a:latin typeface="DengXian" panose="02010600030101010101" pitchFamily="2" charset="-122"/>
                <a:ea typeface="DengXian" panose="02010600030101010101" pitchFamily="2" charset="-122"/>
              </a:rPr>
              <a:t>内层循环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B miss 0.25, C miss 0.25, total = 0.5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D5B07-6129-2F49-9F3E-DF5AF345F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5190172" cy="280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0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读取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DRAM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RAS &amp; CAS</a:t>
                </a:r>
              </a:p>
              <a:p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行地址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内部行缓冲区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列地址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supercell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DC5F0B-A0BD-1145-996E-1B949F62B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951" y="1428445"/>
            <a:ext cx="8800098" cy="368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30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Memory module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D0669-9339-754D-83DE-8C9BA1976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018" y="1369276"/>
            <a:ext cx="7059963" cy="530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52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访问主存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Bus transaction</a:t>
            </a: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read: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三阶段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movq mem, %rax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D5BBCA-5CD7-F34F-A2CE-B5D49FAE9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145" y="365125"/>
            <a:ext cx="5371929" cy="631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24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访问主存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Bus transaction</a:t>
            </a: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write: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三阶段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movq %rax, mem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9C832-5AAE-2C46-BFE4-946E37936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805" y="365125"/>
            <a:ext cx="6258995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09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Enhanced DRAMs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FPM DRAM</a:t>
                </a:r>
              </a:p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EDO DRAM</a:t>
                </a:r>
              </a:p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SDRAM</a:t>
                </a:r>
              </a:p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DDR SDRAM</a:t>
                </a:r>
              </a:p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VRAM</a:t>
                </a: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en-US" altLang="zh-CN" dirty="0">
                    <a:solidFill>
                      <a:srgbClr val="FF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SDRAM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≠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SRAM + DRAM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70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机械硬盘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HDD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B74101-FA8F-7C47-A44E-47AF4B9F8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一些概念</a:t>
            </a: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盘片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、表面、主轴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磁道、扇区、间隙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柱面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磁盘容量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D8E561EB-6B1C-4E48-9251-F362598F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446" y="1600029"/>
            <a:ext cx="7127107" cy="27902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FD7DC2-1B99-224F-8F2C-0ABDEC63F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199" y="5460915"/>
            <a:ext cx="7484911" cy="80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47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2656</TotalTime>
  <Words>766</Words>
  <Application>Microsoft Macintosh PowerPoint</Application>
  <PresentationFormat>Widescreen</PresentationFormat>
  <Paragraphs>237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DengXian</vt:lpstr>
      <vt:lpstr>DengXian Light</vt:lpstr>
      <vt:lpstr>DengXian Light</vt:lpstr>
      <vt:lpstr>Arial</vt:lpstr>
      <vt:lpstr>Calibri</vt:lpstr>
      <vt:lpstr>Calibri Light</vt:lpstr>
      <vt:lpstr>Cambria Math</vt:lpstr>
      <vt:lpstr>Consolas</vt:lpstr>
      <vt:lpstr>Office Theme</vt:lpstr>
      <vt:lpstr>存储</vt:lpstr>
      <vt:lpstr>存储技术</vt:lpstr>
      <vt:lpstr>RAM</vt:lpstr>
      <vt:lpstr>读取 DRAM</vt:lpstr>
      <vt:lpstr>Memory module</vt:lpstr>
      <vt:lpstr>访问主存</vt:lpstr>
      <vt:lpstr>访问主存</vt:lpstr>
      <vt:lpstr>Enhanced DRAMs</vt:lpstr>
      <vt:lpstr>机械硬盘 HDD</vt:lpstr>
      <vt:lpstr>关于单位</vt:lpstr>
      <vt:lpstr>磁盘读写</vt:lpstr>
      <vt:lpstr>例</vt:lpstr>
      <vt:lpstr>例</vt:lpstr>
      <vt:lpstr>Bus structure</vt:lpstr>
      <vt:lpstr>访问磁盘：DMA</vt:lpstr>
      <vt:lpstr>固态硬盘 SSD</vt:lpstr>
      <vt:lpstr>一个趋势</vt:lpstr>
      <vt:lpstr>局部性</vt:lpstr>
      <vt:lpstr>例</vt:lpstr>
      <vt:lpstr>例</vt:lpstr>
      <vt:lpstr>The memory hierarchy</vt:lpstr>
      <vt:lpstr>Intel core i7 cache</vt:lpstr>
      <vt:lpstr>一些关于 cache 的概念</vt:lpstr>
      <vt:lpstr>通用高速缓存</vt:lpstr>
      <vt:lpstr>直接映射高速缓存</vt:lpstr>
      <vt:lpstr>例</vt:lpstr>
      <vt:lpstr>组相联高速缓存</vt:lpstr>
      <vt:lpstr>全相联高速缓存</vt:lpstr>
      <vt:lpstr>关于写</vt:lpstr>
      <vt:lpstr>cache 性能影响</vt:lpstr>
      <vt:lpstr>例</vt:lpstr>
      <vt:lpstr>例</vt:lpstr>
      <vt:lpstr>存储器山</vt:lpstr>
      <vt:lpstr>两个截面</vt:lpstr>
      <vt:lpstr>例</vt:lpstr>
      <vt:lpstr>循环重排</vt:lpstr>
      <vt:lpstr>循环重排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浮点型</dc:title>
  <dc:creator>Microsoft Office User</dc:creator>
  <cp:lastModifiedBy>Microsoft Office User</cp:lastModifiedBy>
  <cp:revision>704</cp:revision>
  <dcterms:created xsi:type="dcterms:W3CDTF">2022-09-18T10:52:46Z</dcterms:created>
  <dcterms:modified xsi:type="dcterms:W3CDTF">2022-11-24T02:59:26Z</dcterms:modified>
</cp:coreProperties>
</file>